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70" r:id="rId15"/>
    <p:sldId id="272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95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6EC7336-0A66-4AA2-9FC6-F72D68D88E99}" type="datetimeFigureOut">
              <a:rPr lang="en-PH" smtClean="0"/>
              <a:pPr/>
              <a:t>7/28/2012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04C4E7-3228-41D7-AFA0-DA1F538C271B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Roman Numerals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19807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522" y="968514"/>
            <a:ext cx="1765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/>
              <a:t>Roman</a:t>
            </a:r>
          </a:p>
          <a:p>
            <a:pPr algn="ctr"/>
            <a:r>
              <a:rPr lang="en-PH" sz="2800" dirty="0" smtClean="0"/>
              <a:t>Numerals</a:t>
            </a:r>
            <a:endParaRPr lang="en-PH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573" y="762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553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3703" y="1828800"/>
            <a:ext cx="4235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I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2521803"/>
            <a:ext cx="6639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V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3207603"/>
            <a:ext cx="5950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3817203"/>
            <a:ext cx="5613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L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903" y="4503003"/>
            <a:ext cx="6286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chemeClr val="accent3"/>
                </a:solidFill>
              </a:rPr>
              <a:t>C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9173" y="5112603"/>
            <a:ext cx="6976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D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781" y="5722203"/>
            <a:ext cx="8002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M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4303" y="950893"/>
            <a:ext cx="19094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PH" sz="2800" dirty="0" smtClean="0"/>
              <a:t>Equivalent</a:t>
            </a:r>
          </a:p>
          <a:p>
            <a:pPr algn="ctr"/>
            <a:r>
              <a:rPr lang="en-PH" sz="2800" dirty="0" smtClean="0"/>
              <a:t>Value</a:t>
            </a:r>
            <a:endParaRPr lang="en-PH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32454" y="1828800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23776" y="2521803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1623" y="32076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94792" y="38172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55469" y="45030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7204" y="51126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41827" y="5722203"/>
            <a:ext cx="141577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23253" y="2286000"/>
            <a:ext cx="4817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4478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447800" y="3657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447800" y="4267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447800" y="4876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478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447800" y="617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9663" y="147935"/>
            <a:ext cx="844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400" dirty="0" smtClean="0"/>
              <a:t>What principles are used in the Roman Numeration System?</a:t>
            </a:r>
            <a:endParaRPr lang="en-PH" sz="24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8288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67059" y="1076980"/>
            <a:ext cx="457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Another example</a:t>
            </a:r>
            <a:endParaRPr lang="en-PH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1981200"/>
            <a:ext cx="23791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</a:rPr>
              <a:t>e. CMIV</a:t>
            </a:r>
            <a:endParaRPr lang="en-PH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56431" y="3465009"/>
            <a:ext cx="12186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100)</a:t>
            </a:r>
            <a:endParaRPr lang="en-PH" sz="4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056468" y="3456693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/>
              <a:t>-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24400" y="4259759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endParaRPr lang="en-PH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10000" y="5715000"/>
            <a:ext cx="5334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PH" sz="2400" dirty="0" smtClean="0"/>
              <a:t>In this example the combines principle of ADDITION and </a:t>
            </a:r>
            <a:r>
              <a:rPr lang="en-PH" sz="2400" b="1" dirty="0" smtClean="0"/>
              <a:t>SUBTRACTION</a:t>
            </a:r>
            <a:r>
              <a:rPr lang="en-PH" sz="2400" dirty="0" smtClean="0"/>
              <a:t> is used.</a:t>
            </a:r>
            <a:endParaRPr lang="en-PH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3657600" y="3505200"/>
            <a:ext cx="1500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(1000</a:t>
            </a:r>
            <a:endParaRPr lang="en-PH" sz="4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400800" y="3505200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+</a:t>
            </a:r>
            <a:endParaRPr lang="en-PH" sz="4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8108654" y="3429000"/>
            <a:ext cx="6543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1)</a:t>
            </a:r>
            <a:endParaRPr lang="en-PH" sz="4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625434" y="3429000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/>
              <a:t>-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89454" y="3429000"/>
            <a:ext cx="6543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(5</a:t>
            </a:r>
            <a:endParaRPr lang="en-PH" sz="4400" b="1" dirty="0"/>
          </a:p>
        </p:txBody>
      </p:sp>
      <p:sp>
        <p:nvSpPr>
          <p:cNvPr id="63" name="Rectangle 62"/>
          <p:cNvSpPr/>
          <p:nvPr/>
        </p:nvSpPr>
        <p:spPr>
          <a:xfrm>
            <a:off x="4191000" y="2945250"/>
            <a:ext cx="5950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/>
                <a:solidFill>
                  <a:schemeClr val="accent3"/>
                </a:solidFill>
              </a:rPr>
              <a:t>M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89278" y="2920425"/>
            <a:ext cx="3209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/>
                <a:solidFill>
                  <a:schemeClr val="accent3"/>
                </a:solidFill>
              </a:rPr>
              <a:t>-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661242" y="2920425"/>
            <a:ext cx="4812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C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052135" y="2920425"/>
            <a:ext cx="5036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/>
                <a:solidFill>
                  <a:schemeClr val="accent3"/>
                </a:solidFill>
              </a:rPr>
              <a:t>V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620000" y="2920425"/>
            <a:ext cx="3209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-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167769" y="2920425"/>
            <a:ext cx="3449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/>
                <a:solidFill>
                  <a:schemeClr val="accent3"/>
                </a:solidFill>
              </a:rPr>
              <a:t>I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80973" y="2920425"/>
            <a:ext cx="4331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/>
                <a:solidFill>
                  <a:schemeClr val="accent3"/>
                </a:solidFill>
              </a:rPr>
              <a:t>+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029200" y="4114800"/>
            <a:ext cx="478756" cy="159841"/>
            <a:chOff x="6561261" y="4640759"/>
            <a:chExt cx="478756" cy="236041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561261" y="4648200"/>
              <a:ext cx="220539" cy="2286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776964" y="4640759"/>
              <a:ext cx="263053" cy="236041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543800" y="4114800"/>
            <a:ext cx="478756" cy="159841"/>
            <a:chOff x="6561261" y="4640759"/>
            <a:chExt cx="478756" cy="236041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6561261" y="4648200"/>
              <a:ext cx="220539" cy="2286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6776964" y="4640759"/>
              <a:ext cx="263053" cy="236041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7480677" y="4259759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PH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31894" y="4267200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PH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038600" y="5021759"/>
            <a:ext cx="39202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 smtClean="0">
                <a:solidFill>
                  <a:srgbClr val="FF0000"/>
                </a:solidFill>
              </a:rPr>
              <a:t>CMIV </a:t>
            </a:r>
            <a:r>
              <a:rPr lang="en-PH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904</a:t>
            </a:r>
            <a:endParaRPr lang="en-PH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38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0" grpId="0"/>
      <p:bldP spid="52" grpId="0"/>
      <p:bldP spid="53" grpId="0"/>
      <p:bldP spid="54" grpId="0"/>
      <p:bldP spid="55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4" grpId="0"/>
      <p:bldP spid="75" grpId="0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1" y="546769"/>
            <a:ext cx="5010150" cy="5625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Oval Callout 3"/>
          <p:cNvSpPr/>
          <p:nvPr/>
        </p:nvSpPr>
        <p:spPr>
          <a:xfrm>
            <a:off x="4800602" y="90948"/>
            <a:ext cx="4038599" cy="121919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Remember!</a:t>
            </a:r>
            <a:endParaRPr lang="en-US" sz="3600" dirty="0"/>
          </a:p>
        </p:txBody>
      </p:sp>
      <p:sp>
        <p:nvSpPr>
          <p:cNvPr id="6" name="Oval Callout 5"/>
          <p:cNvSpPr/>
          <p:nvPr/>
        </p:nvSpPr>
        <p:spPr>
          <a:xfrm>
            <a:off x="0" y="1371600"/>
            <a:ext cx="9144000" cy="4648201"/>
          </a:xfrm>
          <a:prstGeom prst="wedgeEllipseCallout">
            <a:avLst>
              <a:gd name="adj1" fmla="val 29918"/>
              <a:gd name="adj2" fmla="val -38919"/>
            </a:avLst>
          </a:prstGeom>
          <a:solidFill>
            <a:schemeClr val="lt1">
              <a:alpha val="67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marL="457200" indent="-457200">
              <a:buAutoNum type="arabicPeriod"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are seven symbols used in the Roman numeration system such as I, V, X, L, C, D and M with the corresponding values such as 1, 5, 10, 50, 100, 500 and 1000, respectively.</a:t>
            </a:r>
          </a:p>
          <a:p>
            <a:pPr marL="457200" indent="-457200">
              <a:buAutoNum type="arabicPeriod"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Roman numeration system uses the principle of addition and subtraction.</a:t>
            </a:r>
          </a:p>
          <a:p>
            <a:pPr marL="457200" indent="-457200">
              <a:buAutoNum type="arabicPeriod"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the principle of addition is used, a symbol can be used 3 times only.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696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1" y="546769"/>
            <a:ext cx="5010150" cy="5625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Oval Callout 3"/>
          <p:cNvSpPr/>
          <p:nvPr/>
        </p:nvSpPr>
        <p:spPr>
          <a:xfrm>
            <a:off x="2133601" y="228601"/>
            <a:ext cx="6781800" cy="2590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you learn a lot today?</a:t>
            </a:r>
            <a:endParaRPr lang="en-US" sz="3600" dirty="0"/>
          </a:p>
        </p:txBody>
      </p:sp>
      <p:sp>
        <p:nvSpPr>
          <p:cNvPr id="6" name="Oval Callout 5"/>
          <p:cNvSpPr/>
          <p:nvPr/>
        </p:nvSpPr>
        <p:spPr>
          <a:xfrm>
            <a:off x="2362201" y="5257801"/>
            <a:ext cx="6477000" cy="1143000"/>
          </a:xfrm>
          <a:prstGeom prst="wedgeEllipseCallout">
            <a:avLst>
              <a:gd name="adj1" fmla="val -6032"/>
              <a:gd name="adj2" fmla="val -9879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r>
              <a:rPr lang="en-US" dirty="0"/>
              <a:t>Let’s find out!</a:t>
            </a:r>
          </a:p>
        </p:txBody>
      </p:sp>
    </p:spTree>
    <p:extLst>
      <p:ext uri="{BB962C8B-B14F-4D97-AF65-F5344CB8AC3E}">
        <p14:creationId xmlns:p14="http://schemas.microsoft.com/office/powerpoint/2010/main" xmlns="" val="128846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4000" dirty="0" smtClean="0"/>
              <a:t>1. CCCC = 400 </a:t>
            </a:r>
          </a:p>
          <a:p>
            <a:r>
              <a:rPr lang="en-PH" sz="4000" dirty="0" smtClean="0"/>
              <a:t>2. VIIII = 9</a:t>
            </a:r>
          </a:p>
          <a:p>
            <a:r>
              <a:rPr lang="en-PH" sz="4000" dirty="0" smtClean="0"/>
              <a:t>3. LXX = 70</a:t>
            </a:r>
          </a:p>
          <a:p>
            <a:r>
              <a:rPr lang="en-PH" sz="4000" dirty="0" smtClean="0"/>
              <a:t>4. MMDCCC = 2800</a:t>
            </a:r>
          </a:p>
          <a:p>
            <a:r>
              <a:rPr lang="en-PH" sz="4000" dirty="0" smtClean="0"/>
              <a:t>5. DCXXXX = 640</a:t>
            </a:r>
            <a:endParaRPr lang="en-PH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152400"/>
            <a:ext cx="7756263" cy="16002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PH" sz="3600" dirty="0" smtClean="0"/>
              <a:t>Analyse each item. Tell whether the numeral is accepted or not in the way it is written or expressed.</a:t>
            </a:r>
            <a:endParaRPr lang="en-PH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553200" y="28956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53200" y="35052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553200" y="41910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53200" y="49530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53200" y="56388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ction Button: Help 11">
            <a:hlinkClick r:id="" action="ppaction://noaction" highlightClick="1"/>
          </p:cNvPr>
          <p:cNvSpPr/>
          <p:nvPr/>
        </p:nvSpPr>
        <p:spPr>
          <a:xfrm>
            <a:off x="8526703" y="2286000"/>
            <a:ext cx="464897" cy="52322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3" name="TextBox 12"/>
          <p:cNvSpPr txBox="1"/>
          <p:nvPr/>
        </p:nvSpPr>
        <p:spPr>
          <a:xfrm>
            <a:off x="6940235" y="2372380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/>
              <a:t>NOT</a:t>
            </a:r>
            <a:endParaRPr lang="en-PH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940235" y="2981980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/>
              <a:t>NOT</a:t>
            </a:r>
            <a:endParaRPr lang="en-PH" sz="2800" dirty="0"/>
          </a:p>
        </p:txBody>
      </p:sp>
      <p:sp>
        <p:nvSpPr>
          <p:cNvPr id="15" name="Action Button: Help 14">
            <a:hlinkClick r:id="" action="ppaction://noaction" highlightClick="1"/>
          </p:cNvPr>
          <p:cNvSpPr/>
          <p:nvPr/>
        </p:nvSpPr>
        <p:spPr>
          <a:xfrm>
            <a:off x="8534400" y="2981980"/>
            <a:ext cx="464897" cy="52322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" name="Action Button: Help 15">
            <a:hlinkClick r:id="" action="ppaction://noaction" highlightClick="1"/>
          </p:cNvPr>
          <p:cNvSpPr/>
          <p:nvPr/>
        </p:nvSpPr>
        <p:spPr>
          <a:xfrm>
            <a:off x="8534400" y="3667780"/>
            <a:ext cx="464897" cy="52322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7" name="Action Button: Help 16">
            <a:hlinkClick r:id="" action="ppaction://noaction" highlightClick="1"/>
          </p:cNvPr>
          <p:cNvSpPr/>
          <p:nvPr/>
        </p:nvSpPr>
        <p:spPr>
          <a:xfrm>
            <a:off x="8534400" y="4353580"/>
            <a:ext cx="464897" cy="52322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" name="Action Button: Help 17">
            <a:hlinkClick r:id="" action="ppaction://noaction" highlightClick="1"/>
          </p:cNvPr>
          <p:cNvSpPr/>
          <p:nvPr/>
        </p:nvSpPr>
        <p:spPr>
          <a:xfrm>
            <a:off x="8534400" y="5039380"/>
            <a:ext cx="464897" cy="52322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TextBox 19"/>
          <p:cNvSpPr txBox="1"/>
          <p:nvPr/>
        </p:nvSpPr>
        <p:spPr>
          <a:xfrm>
            <a:off x="6400800" y="3743980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/>
              <a:t>ACCEPTED</a:t>
            </a:r>
            <a:endParaRPr lang="en-PH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400800" y="4505980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/>
              <a:t>ACCEPTED</a:t>
            </a:r>
            <a:endParaRPr lang="en-PH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191780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/>
              <a:t>NOT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xmlns="" val="11564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/>
              <a:t>Learning Station 2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Write the following in Roman </a:t>
            </a:r>
            <a:r>
              <a:rPr lang="en-US" sz="3600" b="1" dirty="0" smtClean="0"/>
              <a:t>numerals.</a:t>
            </a:r>
            <a:endParaRPr lang="en-PH" sz="36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2362200"/>
            <a:ext cx="91440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smtClean="0"/>
              <a:t>1. 3420 =</a:t>
            </a:r>
            <a:endParaRPr lang="en-US" sz="4400" dirty="0" smtClean="0"/>
          </a:p>
          <a:p>
            <a:r>
              <a:rPr lang="en-US" sz="4400" b="1" dirty="0" smtClean="0"/>
              <a:t>2. 54 =</a:t>
            </a:r>
            <a:endParaRPr lang="en-US" sz="4400" dirty="0" smtClean="0"/>
          </a:p>
          <a:p>
            <a:r>
              <a:rPr lang="en-US" sz="4400" b="1" dirty="0" smtClean="0"/>
              <a:t>3. 4825 =</a:t>
            </a:r>
            <a:endParaRPr lang="en-US" sz="4400" dirty="0" smtClean="0"/>
          </a:p>
          <a:p>
            <a:r>
              <a:rPr lang="en-US" sz="4400" b="1" dirty="0" smtClean="0"/>
              <a:t>4. 690 =</a:t>
            </a:r>
            <a:endParaRPr lang="en-US" sz="4400" dirty="0" smtClean="0"/>
          </a:p>
          <a:p>
            <a:r>
              <a:rPr lang="en-US" sz="4400" b="1" dirty="0" smtClean="0"/>
              <a:t>5. 812 =</a:t>
            </a:r>
            <a:endParaRPr lang="en-US" sz="4400" dirty="0"/>
          </a:p>
        </p:txBody>
      </p:sp>
    </p:spTree>
    <p:controls>
      <p:control spid="3084" name="TextBox1" r:id="rId2" imgW="3962520" imgH="533520"/>
      <p:control spid="3085" name="TextBox2" r:id="rId3" imgW="3962520" imgH="533520"/>
      <p:control spid="3086" name="TextBox3" r:id="rId4" imgW="3962520" imgH="533520"/>
      <p:control spid="3087" name="TextBox4" r:id="rId5" imgW="3962520" imgH="533520"/>
      <p:control spid="3088" name="TextBox5" r:id="rId6" imgW="3962520" imgH="533520"/>
    </p:controls>
    <p:extLst>
      <p:ext uri="{BB962C8B-B14F-4D97-AF65-F5344CB8AC3E}">
        <p14:creationId xmlns:p14="http://schemas.microsoft.com/office/powerpoint/2010/main" xmlns="" val="25717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87737"/>
            <a:ext cx="9144000" cy="1731982"/>
          </a:xfrm>
        </p:spPr>
        <p:txBody>
          <a:bodyPr/>
          <a:lstStyle/>
          <a:p>
            <a:r>
              <a:rPr lang="en-PH" sz="4400" dirty="0" smtClean="0"/>
              <a:t>By </a:t>
            </a:r>
            <a:r>
              <a:rPr lang="en-PH" sz="4400" dirty="0" err="1" smtClean="0"/>
              <a:t>Sanny</a:t>
            </a:r>
            <a:r>
              <a:rPr lang="en-PH" sz="4400" dirty="0" smtClean="0"/>
              <a:t> </a:t>
            </a:r>
            <a:r>
              <a:rPr lang="en-PH" sz="4400" dirty="0" err="1" smtClean="0"/>
              <a:t>Tendilla</a:t>
            </a:r>
            <a:r>
              <a:rPr lang="en-PH" sz="4400" dirty="0" smtClean="0"/>
              <a:t/>
            </a:r>
            <a:br>
              <a:rPr lang="en-PH" sz="4400" dirty="0" smtClean="0"/>
            </a:br>
            <a:r>
              <a:rPr lang="en-PH" sz="4400" dirty="0" smtClean="0"/>
              <a:t>Interactive Whiteboard Resources</a:t>
            </a:r>
            <a:endParaRPr lang="en-PH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575538"/>
          </a:xfrm>
        </p:spPr>
        <p:txBody>
          <a:bodyPr/>
          <a:lstStyle/>
          <a:p>
            <a:r>
              <a:rPr lang="en-PH" dirty="0" smtClean="0"/>
              <a:t>http://iwb-resources.blogspot.com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9355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981200"/>
            <a:ext cx="9067800" cy="3877815"/>
          </a:xfrm>
        </p:spPr>
        <p:txBody>
          <a:bodyPr>
            <a:noAutofit/>
          </a:bodyPr>
          <a:lstStyle/>
          <a:p>
            <a:r>
              <a:rPr lang="en-PH" sz="3600" dirty="0" smtClean="0"/>
              <a:t>Do you know what CMDXXI and MCMX mean?</a:t>
            </a:r>
          </a:p>
          <a:p>
            <a:r>
              <a:rPr lang="en-PH" sz="3600" dirty="0" smtClean="0"/>
              <a:t>They are written in Roman notation. You can find numbers like this in inscriptions on buildings, faces of some clocks and in book outlines.</a:t>
            </a:r>
          </a:p>
          <a:p>
            <a:r>
              <a:rPr lang="en-PH" sz="3600" dirty="0" smtClean="0"/>
              <a:t>Ancient Romans wrote numerals that did not use place value.</a:t>
            </a:r>
          </a:p>
          <a:p>
            <a:endParaRPr lang="en-PH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Roman Numerals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10215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94853"/>
          </a:xfrm>
        </p:spPr>
        <p:txBody>
          <a:bodyPr>
            <a:noAutofit/>
          </a:bodyPr>
          <a:lstStyle/>
          <a:p>
            <a:r>
              <a:rPr lang="en-PH" sz="2800" dirty="0" smtClean="0"/>
              <a:t>There are seven symbols used in this system. 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54250"/>
          </a:xfrm>
        </p:spPr>
        <p:txBody>
          <a:bodyPr/>
          <a:lstStyle/>
          <a:p>
            <a:r>
              <a:rPr lang="en-P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symbols used in the Roman Numeration System?</a:t>
            </a:r>
            <a:endParaRPr lang="en-PH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936395">
            <a:off x="3124200" y="2831604"/>
            <a:ext cx="4235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I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 rot="20967580">
            <a:off x="2231354" y="3662601"/>
            <a:ext cx="6639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V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 rot="426201">
            <a:off x="6233835" y="4097592"/>
            <a:ext cx="5950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 rot="21107630">
            <a:off x="4288264" y="3638020"/>
            <a:ext cx="5613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L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 rot="371591">
            <a:off x="2586027" y="5016480"/>
            <a:ext cx="6286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chemeClr val="accent3"/>
                </a:solidFill>
              </a:rPr>
              <a:t>C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 rot="452814">
            <a:off x="6233835" y="2843723"/>
            <a:ext cx="6976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D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 rot="21148541">
            <a:off x="4838581" y="5230504"/>
            <a:ext cx="8002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M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65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2907" y="1015425"/>
            <a:ext cx="3401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/>
              <a:t>Roman Numerals</a:t>
            </a:r>
            <a:endParaRPr lang="en-PH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573" y="762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553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652903" y="1752600"/>
            <a:ext cx="4235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I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0" y="2445603"/>
            <a:ext cx="6639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V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200" y="3131403"/>
            <a:ext cx="5950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200" y="3741003"/>
            <a:ext cx="5613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L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81103" y="4426803"/>
            <a:ext cx="6286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chemeClr val="accent3"/>
                </a:solidFill>
              </a:rPr>
              <a:t>C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88373" y="5036403"/>
            <a:ext cx="6976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D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5646003"/>
            <a:ext cx="8002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M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06245" y="1015425"/>
            <a:ext cx="3328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/>
              <a:t>Equivalent Value</a:t>
            </a:r>
            <a:endParaRPr lang="en-PH" sz="32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5720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76239" y="1752600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67561" y="2445603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55408" y="31314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8577" y="37410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99254" y="44268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40989" y="50364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74024" y="5646003"/>
            <a:ext cx="141577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642453" y="2209800"/>
            <a:ext cx="36821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667000" y="2895600"/>
            <a:ext cx="36821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667000" y="3581400"/>
            <a:ext cx="36821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667000" y="4191000"/>
            <a:ext cx="36821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667000" y="4800600"/>
            <a:ext cx="36821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667000" y="5486400"/>
            <a:ext cx="36821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667000" y="6096000"/>
            <a:ext cx="36821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68649" y="76200"/>
            <a:ext cx="7489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/>
              <a:t>Each symbol has a corresponding value.</a:t>
            </a:r>
            <a:endParaRPr lang="en-PH" sz="3200" dirty="0"/>
          </a:p>
        </p:txBody>
      </p:sp>
    </p:spTree>
    <p:extLst>
      <p:ext uri="{BB962C8B-B14F-4D97-AF65-F5344CB8AC3E}">
        <p14:creationId xmlns:p14="http://schemas.microsoft.com/office/powerpoint/2010/main" xmlns="" val="33881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522" y="968514"/>
            <a:ext cx="1765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/>
              <a:t>Roman</a:t>
            </a:r>
          </a:p>
          <a:p>
            <a:pPr algn="ctr"/>
            <a:r>
              <a:rPr lang="en-PH" sz="2800" dirty="0" smtClean="0"/>
              <a:t>Numerals</a:t>
            </a:r>
            <a:endParaRPr lang="en-PH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573" y="762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553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3703" y="1828800"/>
            <a:ext cx="4235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I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2521803"/>
            <a:ext cx="6639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V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3207603"/>
            <a:ext cx="5950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3817203"/>
            <a:ext cx="5613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L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903" y="4503003"/>
            <a:ext cx="6286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chemeClr val="accent3"/>
                </a:solidFill>
              </a:rPr>
              <a:t>C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9173" y="5112603"/>
            <a:ext cx="6976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D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781" y="5722203"/>
            <a:ext cx="8002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M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4303" y="950893"/>
            <a:ext cx="19094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PH" sz="2800" dirty="0" smtClean="0"/>
              <a:t>Equivalent</a:t>
            </a:r>
          </a:p>
          <a:p>
            <a:pPr algn="ctr"/>
            <a:r>
              <a:rPr lang="en-PH" sz="2800" dirty="0" smtClean="0"/>
              <a:t>Value</a:t>
            </a:r>
            <a:endParaRPr lang="en-PH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32454" y="1828800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23776" y="2521803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1623" y="32076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94792" y="38172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55469" y="45030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7204" y="51126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41827" y="5722203"/>
            <a:ext cx="141577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23253" y="2286000"/>
            <a:ext cx="4817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4478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447800" y="3657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447800" y="4267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447800" y="4876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478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447800" y="617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9663" y="147935"/>
            <a:ext cx="844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400" dirty="0" smtClean="0"/>
              <a:t>What principles are used in the Roman Numeration System?</a:t>
            </a:r>
            <a:endParaRPr lang="en-PH" sz="24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8288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114800" y="1076980"/>
            <a:ext cx="457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Let’s consider this example.</a:t>
            </a:r>
            <a:endParaRPr lang="en-PH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0" y="3573959"/>
            <a:ext cx="16273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</a:rPr>
              <a:t>a. VII</a:t>
            </a:r>
            <a:endParaRPr lang="en-PH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00600" y="2768025"/>
            <a:ext cx="1492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/>
              <a:t>Where:</a:t>
            </a:r>
            <a:endParaRPr lang="en-PH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5791200" y="3200400"/>
            <a:ext cx="12474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V=5</a:t>
            </a:r>
            <a:endParaRPr lang="en-PH" sz="4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895657" y="3733800"/>
            <a:ext cx="11689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I =1</a:t>
            </a:r>
            <a:endParaRPr lang="en-PH" sz="4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895657" y="4267200"/>
            <a:ext cx="11689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I =1</a:t>
            </a:r>
            <a:endParaRPr lang="en-PH" sz="4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648257" y="3200400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5</a:t>
            </a:r>
            <a:endParaRPr lang="en-PH" sz="4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648257" y="3741241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</a:t>
            </a:r>
            <a:endParaRPr lang="en-PH" sz="4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648257" y="4274641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</a:t>
            </a:r>
            <a:endParaRPr lang="en-PH" sz="4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198351" y="3665041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+</a:t>
            </a:r>
            <a:endParaRPr lang="en-PH" sz="44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7495927" y="4960441"/>
            <a:ext cx="76193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648257" y="4876800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PH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10000" y="5599093"/>
            <a:ext cx="53340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In this example the principle of addition is used.</a:t>
            </a:r>
            <a:endParaRPr lang="en-PH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3810000" y="762000"/>
            <a:ext cx="5334000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PH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</a:t>
            </a:r>
            <a:r>
              <a:rPr lang="en-PH" sz="3200" dirty="0" smtClean="0"/>
              <a:t> is only applicable when the</a:t>
            </a:r>
            <a:r>
              <a:rPr lang="en-P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P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en-P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PH" sz="3200" dirty="0" smtClean="0"/>
              <a:t>symbol is </a:t>
            </a:r>
            <a:r>
              <a:rPr lang="en-P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</a:t>
            </a:r>
            <a:r>
              <a:rPr lang="en-PH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PH" sz="3200" dirty="0" smtClean="0"/>
              <a:t>than the second, third, etc.</a:t>
            </a:r>
            <a:endParaRPr lang="en-PH" sz="3200" dirty="0"/>
          </a:p>
        </p:txBody>
      </p:sp>
    </p:spTree>
    <p:extLst>
      <p:ext uri="{BB962C8B-B14F-4D97-AF65-F5344CB8AC3E}">
        <p14:creationId xmlns:p14="http://schemas.microsoft.com/office/powerpoint/2010/main" xmlns="" val="241196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7" grpId="0"/>
      <p:bldP spid="20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522" y="968514"/>
            <a:ext cx="1765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/>
              <a:t>Roman</a:t>
            </a:r>
          </a:p>
          <a:p>
            <a:pPr algn="ctr"/>
            <a:r>
              <a:rPr lang="en-PH" sz="2800" dirty="0" smtClean="0"/>
              <a:t>Numerals</a:t>
            </a:r>
            <a:endParaRPr lang="en-PH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573" y="762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553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3703" y="1828800"/>
            <a:ext cx="4235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I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2521803"/>
            <a:ext cx="6639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V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3207603"/>
            <a:ext cx="5950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3817203"/>
            <a:ext cx="5613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L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903" y="4503003"/>
            <a:ext cx="6286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chemeClr val="accent3"/>
                </a:solidFill>
              </a:rPr>
              <a:t>C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9173" y="5112603"/>
            <a:ext cx="6976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D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781" y="5722203"/>
            <a:ext cx="8002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M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4303" y="950893"/>
            <a:ext cx="19094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PH" sz="2800" dirty="0" smtClean="0"/>
              <a:t>Equivalent</a:t>
            </a:r>
          </a:p>
          <a:p>
            <a:pPr algn="ctr"/>
            <a:r>
              <a:rPr lang="en-PH" sz="2800" dirty="0" smtClean="0"/>
              <a:t>Value</a:t>
            </a:r>
            <a:endParaRPr lang="en-PH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32454" y="1828800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23776" y="2521803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1623" y="32076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94792" y="38172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55469" y="45030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7204" y="51126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41827" y="5722203"/>
            <a:ext cx="141577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23253" y="2286000"/>
            <a:ext cx="4817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4478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447800" y="3657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447800" y="4267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447800" y="4876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478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447800" y="617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9663" y="147935"/>
            <a:ext cx="844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400" dirty="0" smtClean="0"/>
              <a:t>What principles are used in the Roman Numeration System?</a:t>
            </a:r>
            <a:endParaRPr lang="en-PH" sz="24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8288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67059" y="1076980"/>
            <a:ext cx="457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Another example</a:t>
            </a:r>
            <a:endParaRPr lang="en-PH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2743200"/>
            <a:ext cx="22862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</a:rPr>
              <a:t>b. LXXX</a:t>
            </a:r>
            <a:endParaRPr lang="en-PH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17684" y="2286000"/>
            <a:ext cx="1492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/>
              <a:t>Where:</a:t>
            </a:r>
            <a:endParaRPr lang="en-PH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6032592" y="2743200"/>
            <a:ext cx="14350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L=50</a:t>
            </a:r>
            <a:endParaRPr lang="en-PH" sz="4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011867" y="3352800"/>
            <a:ext cx="16081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X =10</a:t>
            </a:r>
            <a:endParaRPr lang="en-PH" sz="4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011867" y="3962400"/>
            <a:ext cx="16081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X =10</a:t>
            </a:r>
            <a:endParaRPr lang="en-PH" sz="4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937877" y="274320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50</a:t>
            </a:r>
            <a:endParaRPr lang="en-PH" sz="4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937877" y="335280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10</a:t>
            </a:r>
            <a:endParaRPr lang="en-PH" sz="4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924800" y="395495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10</a:t>
            </a:r>
            <a:endParaRPr lang="en-PH" sz="4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551094" y="3878759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+</a:t>
            </a:r>
            <a:endParaRPr lang="en-PH" sz="44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7924800" y="5181600"/>
            <a:ext cx="76193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924800" y="510540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</a:t>
            </a:r>
            <a:endParaRPr lang="en-PH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10000" y="5715000"/>
            <a:ext cx="5334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PH" sz="2400" dirty="0" smtClean="0"/>
              <a:t>In this example the principle of addition is also used.</a:t>
            </a:r>
            <a:endParaRPr lang="en-PH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810000" y="757297"/>
            <a:ext cx="5334000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PH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</a:t>
            </a:r>
            <a:r>
              <a:rPr lang="en-PH" sz="3200" dirty="0" smtClean="0"/>
              <a:t> is only applicable when the </a:t>
            </a:r>
            <a:r>
              <a:rPr lang="en-P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en-PH" sz="3200" dirty="0" smtClean="0"/>
              <a:t> symbol is </a:t>
            </a:r>
            <a:r>
              <a:rPr lang="en-P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</a:t>
            </a:r>
            <a:r>
              <a:rPr lang="en-PH" sz="3200" dirty="0" smtClean="0"/>
              <a:t> than the second, third, etc.</a:t>
            </a:r>
            <a:endParaRPr lang="en-PH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019800" y="4572000"/>
            <a:ext cx="16081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X =10</a:t>
            </a:r>
            <a:endParaRPr lang="en-PH" sz="4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924800" y="456455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10</a:t>
            </a:r>
            <a:endParaRPr lang="en-PH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9313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0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522" y="968514"/>
            <a:ext cx="1765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/>
              <a:t>Roman</a:t>
            </a:r>
          </a:p>
          <a:p>
            <a:pPr algn="ctr"/>
            <a:r>
              <a:rPr lang="en-PH" sz="2800" dirty="0" smtClean="0"/>
              <a:t>Numerals</a:t>
            </a:r>
            <a:endParaRPr lang="en-PH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573" y="762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553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3703" y="1828800"/>
            <a:ext cx="4235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I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2521803"/>
            <a:ext cx="6639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V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3207603"/>
            <a:ext cx="5950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3817203"/>
            <a:ext cx="5613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L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903" y="4503003"/>
            <a:ext cx="6286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chemeClr val="accent3"/>
                </a:solidFill>
              </a:rPr>
              <a:t>C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9173" y="5112603"/>
            <a:ext cx="6976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D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781" y="5722203"/>
            <a:ext cx="8002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M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4303" y="950893"/>
            <a:ext cx="19094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PH" sz="2800" dirty="0" smtClean="0"/>
              <a:t>Equivalent</a:t>
            </a:r>
          </a:p>
          <a:p>
            <a:pPr algn="ctr"/>
            <a:r>
              <a:rPr lang="en-PH" sz="2800" dirty="0" smtClean="0"/>
              <a:t>Value</a:t>
            </a:r>
            <a:endParaRPr lang="en-PH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32454" y="1828800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23776" y="2521803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1623" y="32076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94792" y="38172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55469" y="45030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7204" y="51126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41827" y="5722203"/>
            <a:ext cx="141577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23253" y="2286000"/>
            <a:ext cx="4817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4478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447800" y="3657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447800" y="4267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447800" y="4876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478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447800" y="617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9663" y="147935"/>
            <a:ext cx="844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400" dirty="0" smtClean="0"/>
              <a:t>What principles are used in the Roman Numeration System?</a:t>
            </a:r>
            <a:endParaRPr lang="en-PH" sz="24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8288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67059" y="1076980"/>
            <a:ext cx="457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Another example</a:t>
            </a:r>
            <a:endParaRPr lang="en-PH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2743200"/>
            <a:ext cx="16882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</a:rPr>
              <a:t>c. CM</a:t>
            </a:r>
            <a:endParaRPr lang="en-PH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91000" y="3453825"/>
            <a:ext cx="1492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/>
              <a:t>Where:</a:t>
            </a:r>
            <a:endParaRPr lang="en-PH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5029200" y="3878759"/>
            <a:ext cx="17796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C=100</a:t>
            </a:r>
            <a:endParaRPr lang="en-PH" sz="4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029200" y="4488359"/>
            <a:ext cx="2359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/>
              <a:t>M</a:t>
            </a:r>
            <a:r>
              <a:rPr lang="en-PH" sz="4400" b="1" dirty="0" smtClean="0"/>
              <a:t> =1000</a:t>
            </a:r>
            <a:endParaRPr lang="en-PH" sz="4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772400" y="4419600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100</a:t>
            </a:r>
            <a:endParaRPr lang="en-PH" sz="44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7924800" y="5181600"/>
            <a:ext cx="76193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772400" y="5105400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900</a:t>
            </a:r>
            <a:endParaRPr lang="en-PH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10000" y="5715000"/>
            <a:ext cx="5334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PH" sz="2400" dirty="0" smtClean="0"/>
              <a:t>In this example the principle of </a:t>
            </a:r>
            <a:r>
              <a:rPr lang="en-PH" sz="2400" b="1" dirty="0" smtClean="0"/>
              <a:t>SUBTRACTION</a:t>
            </a:r>
            <a:r>
              <a:rPr lang="en-PH" sz="2400" dirty="0" smtClean="0"/>
              <a:t> is used.</a:t>
            </a:r>
            <a:endParaRPr lang="en-PH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810000" y="757297"/>
            <a:ext cx="5334000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PH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SUBTRACTION</a:t>
            </a:r>
            <a:r>
              <a:rPr lang="en-PH" sz="3200" dirty="0" smtClean="0"/>
              <a:t> is only applicable when the </a:t>
            </a:r>
            <a:r>
              <a:rPr lang="en-P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en-PH" sz="3200" dirty="0" smtClean="0"/>
              <a:t> symbol is </a:t>
            </a:r>
            <a:r>
              <a:rPr lang="en-P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</a:t>
            </a:r>
            <a:r>
              <a:rPr lang="en-PH" sz="3200" dirty="0" smtClean="0"/>
              <a:t> than the second one.</a:t>
            </a:r>
            <a:endParaRPr lang="en-PH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7467600" y="3886200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1000</a:t>
            </a:r>
            <a:endParaRPr lang="en-PH" sz="44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086600" y="4232701"/>
            <a:ext cx="490909" cy="4117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2" idx="1"/>
          </p:cNvCxnSpPr>
          <p:nvPr/>
        </p:nvCxnSpPr>
        <p:spPr>
          <a:xfrm>
            <a:off x="6781800" y="4267200"/>
            <a:ext cx="990600" cy="5371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391400" y="4259759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xmlns="" val="152140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0" grpId="0"/>
      <p:bldP spid="46" grpId="0"/>
      <p:bldP spid="47" grpId="0"/>
      <p:bldP spid="48" grpId="0"/>
      <p:bldP spid="52" grpId="0"/>
      <p:bldP spid="54" grpId="0"/>
      <p:bldP spid="55" grpId="0" animBg="1"/>
      <p:bldP spid="56" grpId="0" animBg="1"/>
      <p:bldP spid="58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522" y="968514"/>
            <a:ext cx="1765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/>
              <a:t>Roman</a:t>
            </a:r>
          </a:p>
          <a:p>
            <a:pPr algn="ctr"/>
            <a:r>
              <a:rPr lang="en-PH" sz="2800" dirty="0" smtClean="0"/>
              <a:t>Numerals</a:t>
            </a:r>
            <a:endParaRPr lang="en-PH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573" y="762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553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3703" y="1828800"/>
            <a:ext cx="4235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I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2521803"/>
            <a:ext cx="6639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V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3207603"/>
            <a:ext cx="5950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3817203"/>
            <a:ext cx="5613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L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903" y="4503003"/>
            <a:ext cx="6286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chemeClr val="accent3"/>
                </a:solidFill>
              </a:rPr>
              <a:t>C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9173" y="5112603"/>
            <a:ext cx="6976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D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781" y="5722203"/>
            <a:ext cx="8002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M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4303" y="950893"/>
            <a:ext cx="19094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PH" sz="2800" dirty="0" smtClean="0"/>
              <a:t>Equivalent</a:t>
            </a:r>
          </a:p>
          <a:p>
            <a:pPr algn="ctr"/>
            <a:r>
              <a:rPr lang="en-PH" sz="2800" dirty="0" smtClean="0"/>
              <a:t>Value</a:t>
            </a:r>
            <a:endParaRPr lang="en-PH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32454" y="1828800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23776" y="2521803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1623" y="32076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94792" y="38172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55469" y="45030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7204" y="51126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41827" y="5722203"/>
            <a:ext cx="141577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23253" y="2286000"/>
            <a:ext cx="4817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4478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447800" y="3657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447800" y="4267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447800" y="4876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478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447800" y="617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9663" y="147935"/>
            <a:ext cx="844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400" dirty="0" smtClean="0"/>
              <a:t>What principles are used in the Roman Numeration System?</a:t>
            </a:r>
            <a:endParaRPr lang="en-PH" sz="24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8288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67059" y="1076980"/>
            <a:ext cx="457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Another example</a:t>
            </a:r>
            <a:endParaRPr lang="en-PH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2743200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</a:rPr>
              <a:t>d. XC</a:t>
            </a:r>
            <a:endParaRPr lang="en-PH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91000" y="3453825"/>
            <a:ext cx="1492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/>
              <a:t>Where:</a:t>
            </a:r>
            <a:endParaRPr lang="en-PH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5029200" y="3878759"/>
            <a:ext cx="1467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X=10</a:t>
            </a:r>
            <a:endParaRPr lang="en-PH" sz="4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029200" y="4488359"/>
            <a:ext cx="19207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C =100</a:t>
            </a:r>
            <a:endParaRPr lang="en-PH" sz="4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772400" y="441960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10</a:t>
            </a:r>
            <a:endParaRPr lang="en-PH" sz="4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391400" y="4259759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/>
              <a:t>-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7924800" y="5181600"/>
            <a:ext cx="76193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772400" y="510540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</a:t>
            </a:r>
            <a:endParaRPr lang="en-PH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10000" y="5715000"/>
            <a:ext cx="5334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PH" sz="2400" dirty="0" smtClean="0"/>
              <a:t>In this example the principle of </a:t>
            </a:r>
            <a:r>
              <a:rPr lang="en-PH" sz="2400" b="1" dirty="0" smtClean="0"/>
              <a:t>SUBTRACTION</a:t>
            </a:r>
            <a:r>
              <a:rPr lang="en-PH" sz="2400" dirty="0" smtClean="0"/>
              <a:t> is also used.</a:t>
            </a:r>
            <a:endParaRPr lang="en-PH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810000" y="757297"/>
            <a:ext cx="5334000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PH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SUBTRACTION</a:t>
            </a:r>
            <a:r>
              <a:rPr lang="en-PH" sz="3200" dirty="0" smtClean="0"/>
              <a:t> is only applicable when the </a:t>
            </a:r>
            <a:r>
              <a:rPr lang="en-P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en-PH" sz="3200" dirty="0" smtClean="0"/>
              <a:t> symbol is </a:t>
            </a:r>
            <a:r>
              <a:rPr lang="en-P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</a:t>
            </a:r>
            <a:r>
              <a:rPr lang="en-PH" sz="3200" dirty="0" smtClean="0"/>
              <a:t> than the second one.</a:t>
            </a:r>
            <a:endParaRPr lang="en-PH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7467600" y="3886200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100</a:t>
            </a:r>
            <a:endParaRPr lang="en-PH" sz="4400" b="1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6858000" y="4270920"/>
            <a:ext cx="719509" cy="3735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553200" y="4267200"/>
            <a:ext cx="990600" cy="5371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247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0" grpId="0"/>
      <p:bldP spid="46" grpId="0"/>
      <p:bldP spid="47" grpId="0"/>
      <p:bldP spid="48" grpId="0"/>
      <p:bldP spid="52" grpId="0"/>
      <p:bldP spid="53" grpId="0"/>
      <p:bldP spid="54" grpId="0"/>
      <p:bldP spid="55" grpId="0" animBg="1"/>
      <p:bldP spid="56" grpId="0" animBg="1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522" y="968514"/>
            <a:ext cx="1765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/>
              <a:t>Roman</a:t>
            </a:r>
          </a:p>
          <a:p>
            <a:pPr algn="ctr"/>
            <a:r>
              <a:rPr lang="en-PH" sz="2800" dirty="0" smtClean="0"/>
              <a:t>Numerals</a:t>
            </a:r>
            <a:endParaRPr lang="en-PH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573" y="762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553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3703" y="1828800"/>
            <a:ext cx="4235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I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2521803"/>
            <a:ext cx="6639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V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3207603"/>
            <a:ext cx="5950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3817203"/>
            <a:ext cx="5613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L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903" y="4503003"/>
            <a:ext cx="6286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chemeClr val="accent3"/>
                </a:solidFill>
              </a:rPr>
              <a:t>C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9173" y="5112603"/>
            <a:ext cx="6976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D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781" y="5722203"/>
            <a:ext cx="8002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M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4303" y="950893"/>
            <a:ext cx="19094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PH" sz="2800" dirty="0" smtClean="0"/>
              <a:t>Equivalent</a:t>
            </a:r>
          </a:p>
          <a:p>
            <a:pPr algn="ctr"/>
            <a:r>
              <a:rPr lang="en-PH" sz="2800" dirty="0" smtClean="0"/>
              <a:t>Value</a:t>
            </a:r>
            <a:endParaRPr lang="en-PH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32454" y="1828800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23776" y="2521803"/>
            <a:ext cx="49244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1623" y="32076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94792" y="3817203"/>
            <a:ext cx="800219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55469" y="45030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7204" y="5112603"/>
            <a:ext cx="1107996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41827" y="5722203"/>
            <a:ext cx="1415773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23253" y="2286000"/>
            <a:ext cx="4817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4478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447800" y="3657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447800" y="4267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447800" y="4876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478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447800" y="617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9663" y="147935"/>
            <a:ext cx="844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400" dirty="0" smtClean="0"/>
              <a:t>What principles are used in the Roman Numeration System?</a:t>
            </a:r>
            <a:endParaRPr lang="en-PH" sz="24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828800" y="7620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67059" y="1076980"/>
            <a:ext cx="457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Another example</a:t>
            </a:r>
            <a:endParaRPr lang="en-PH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1981200"/>
            <a:ext cx="23471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</a:rPr>
              <a:t>e. CDXL</a:t>
            </a:r>
            <a:endParaRPr lang="en-PH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56431" y="3465009"/>
            <a:ext cx="12186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100)</a:t>
            </a:r>
            <a:endParaRPr lang="en-PH" sz="4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056468" y="3456693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/>
              <a:t>-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24400" y="4259759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</a:t>
            </a:r>
            <a:endParaRPr lang="en-PH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10000" y="5715000"/>
            <a:ext cx="5334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PH" sz="2400" dirty="0" smtClean="0"/>
              <a:t>In this example the combines principle of ADDITION and </a:t>
            </a:r>
            <a:r>
              <a:rPr lang="en-PH" sz="2400" b="1" dirty="0" smtClean="0"/>
              <a:t>SUBTRACTION</a:t>
            </a:r>
            <a:r>
              <a:rPr lang="en-PH" sz="2400" dirty="0" smtClean="0"/>
              <a:t> is used.</a:t>
            </a:r>
            <a:endParaRPr lang="en-PH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3962400" y="3497759"/>
            <a:ext cx="12186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(500</a:t>
            </a:r>
            <a:endParaRPr lang="en-PH" sz="4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400800" y="3505200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+</a:t>
            </a:r>
            <a:endParaRPr lang="en-PH" sz="4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925397" y="3497759"/>
            <a:ext cx="9364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10)</a:t>
            </a:r>
            <a:endParaRPr lang="en-PH" sz="4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625434" y="3429000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/>
              <a:t>-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35925" y="3505200"/>
            <a:ext cx="9364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/>
              <a:t>(50</a:t>
            </a:r>
            <a:endParaRPr lang="en-PH" sz="4400" b="1" dirty="0"/>
          </a:p>
        </p:txBody>
      </p:sp>
      <p:sp>
        <p:nvSpPr>
          <p:cNvPr id="63" name="Rectangle 62"/>
          <p:cNvSpPr/>
          <p:nvPr/>
        </p:nvSpPr>
        <p:spPr>
          <a:xfrm>
            <a:off x="4417333" y="2945250"/>
            <a:ext cx="5261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D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62887" y="2920425"/>
            <a:ext cx="3209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/>
                <a:solidFill>
                  <a:schemeClr val="accent3"/>
                </a:solidFill>
              </a:rPr>
              <a:t>-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661242" y="2920425"/>
            <a:ext cx="4812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C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086600" y="2920425"/>
            <a:ext cx="4347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L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620000" y="2920425"/>
            <a:ext cx="3209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-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110862" y="2920425"/>
            <a:ext cx="4587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80973" y="2920425"/>
            <a:ext cx="4331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/>
                <a:solidFill>
                  <a:schemeClr val="accent3"/>
                </a:solidFill>
              </a:rPr>
              <a:t>+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029200" y="4114800"/>
            <a:ext cx="478756" cy="159841"/>
            <a:chOff x="6561261" y="4640759"/>
            <a:chExt cx="478756" cy="236041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561261" y="4648200"/>
              <a:ext cx="220539" cy="2286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776964" y="4640759"/>
              <a:ext cx="263053" cy="236041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620000" y="4114800"/>
            <a:ext cx="478756" cy="159841"/>
            <a:chOff x="6561261" y="4640759"/>
            <a:chExt cx="478756" cy="236041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6561261" y="4648200"/>
              <a:ext cx="220539" cy="2286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6776964" y="4640759"/>
              <a:ext cx="263053" cy="236041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7480677" y="425975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en-PH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31894" y="4267200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PH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038600" y="5021759"/>
            <a:ext cx="39202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 smtClean="0">
                <a:solidFill>
                  <a:srgbClr val="FF0000"/>
                </a:solidFill>
              </a:rPr>
              <a:t>CDXL </a:t>
            </a:r>
            <a:r>
              <a:rPr lang="en-PH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PH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440</a:t>
            </a:r>
            <a:endParaRPr lang="en-PH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2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0" grpId="0"/>
      <p:bldP spid="52" grpId="0"/>
      <p:bldP spid="53" grpId="0"/>
      <p:bldP spid="54" grpId="0"/>
      <p:bldP spid="55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4" grpId="0"/>
      <p:bldP spid="75" grpId="0"/>
      <p:bldP spid="7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f2bc79a42d4e1134194e983bf134319e6f26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210</TotalTime>
  <Words>707</Words>
  <Application>Microsoft Office PowerPoint</Application>
  <PresentationFormat>On-screen Show (4:3)</PresentationFormat>
  <Paragraphs>262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Hardcover</vt:lpstr>
      <vt:lpstr>Roman Numerals</vt:lpstr>
      <vt:lpstr>Roman Numerals</vt:lpstr>
      <vt:lpstr>What are the symbols used in the Roman Numeration System?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Analyse each item. Tell whether the numeral is accepted or not in the way it is written or expressed.</vt:lpstr>
      <vt:lpstr>Learning Station 2 Write the following in Roman numerals.</vt:lpstr>
      <vt:lpstr>By Sanny Tendilla Interactive Whiteboard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Numerals</dc:title>
  <dc:creator>Administrator</dc:creator>
  <cp:keywords>roman numerals;iwb;interactive whiteboard;iwb resources;interactive math;math lesson;mathematics;module;maths;math;math quiz</cp:keywords>
  <cp:lastModifiedBy>Sanny</cp:lastModifiedBy>
  <cp:revision>38</cp:revision>
  <dcterms:created xsi:type="dcterms:W3CDTF">2012-06-04T01:48:32Z</dcterms:created>
  <dcterms:modified xsi:type="dcterms:W3CDTF">2012-07-28T05:06:27Z</dcterms:modified>
</cp:coreProperties>
</file>